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40" r:id="rId2"/>
    <p:sldId id="402" r:id="rId3"/>
    <p:sldId id="493" r:id="rId4"/>
    <p:sldId id="494" r:id="rId5"/>
    <p:sldId id="511" r:id="rId6"/>
    <p:sldId id="512" r:id="rId7"/>
    <p:sldId id="513" r:id="rId8"/>
    <p:sldId id="514" r:id="rId9"/>
    <p:sldId id="515" r:id="rId10"/>
    <p:sldId id="509" r:id="rId11"/>
    <p:sldId id="510" r:id="rId12"/>
    <p:sldId id="499" r:id="rId13"/>
    <p:sldId id="500" r:id="rId14"/>
    <p:sldId id="495" r:id="rId15"/>
    <p:sldId id="496" r:id="rId16"/>
    <p:sldId id="497" r:id="rId17"/>
    <p:sldId id="498" r:id="rId18"/>
    <p:sldId id="503" r:id="rId19"/>
    <p:sldId id="504" r:id="rId20"/>
    <p:sldId id="507" r:id="rId21"/>
    <p:sldId id="505" r:id="rId22"/>
    <p:sldId id="508" r:id="rId23"/>
    <p:sldId id="506" r:id="rId24"/>
    <p:sldId id="401" r:id="rId25"/>
    <p:sldId id="403" r:id="rId26"/>
    <p:sldId id="404" r:id="rId27"/>
    <p:sldId id="501" r:id="rId28"/>
    <p:sldId id="502" r:id="rId29"/>
    <p:sldId id="40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6625EB-42D7-4402-8E1E-603AAE26DAB2}">
          <p14:sldIdLst>
            <p14:sldId id="340"/>
            <p14:sldId id="402"/>
          </p14:sldIdLst>
        </p14:section>
        <p14:section name="Output: Open Collector/Drain, Push-Pull" id="{6E9BD9D0-65CE-4F7F-9EF6-18E1ADDE34D7}">
          <p14:sldIdLst>
            <p14:sldId id="493"/>
            <p14:sldId id="494"/>
          </p14:sldIdLst>
        </p14:section>
        <p14:section name="Kernel" id="{07EAC65C-F79F-4A49-9117-3A7369580A6B}">
          <p14:sldIdLst>
            <p14:sldId id="511"/>
            <p14:sldId id="512"/>
            <p14:sldId id="513"/>
            <p14:sldId id="514"/>
            <p14:sldId id="515"/>
          </p14:sldIdLst>
        </p14:section>
        <p14:section name="Filter" id="{CDF59754-545C-47D7-8958-543FC3701F8D}">
          <p14:sldIdLst>
            <p14:sldId id="509"/>
            <p14:sldId id="510"/>
          </p14:sldIdLst>
        </p14:section>
        <p14:section name="Port: DIE, PAD" id="{64ED2C67-641F-4F0D-9C43-EFDEA7A08C62}">
          <p14:sldIdLst>
            <p14:sldId id="499"/>
            <p14:sldId id="500"/>
          </p14:sldIdLst>
        </p14:section>
        <p14:section name="Cache" id="{0D5C28A8-B48B-482A-8712-D4FF09076216}">
          <p14:sldIdLst>
            <p14:sldId id="495"/>
            <p14:sldId id="496"/>
            <p14:sldId id="497"/>
            <p14:sldId id="498"/>
            <p14:sldId id="503"/>
            <p14:sldId id="504"/>
            <p14:sldId id="507"/>
            <p14:sldId id="505"/>
            <p14:sldId id="508"/>
            <p14:sldId id="506"/>
          </p14:sldIdLst>
        </p14:section>
        <p14:section name="Motor" id="{095C65DC-A094-4665-BEAC-A5DEA54ED0C1}">
          <p14:sldIdLst>
            <p14:sldId id="401"/>
          </p14:sldIdLst>
        </p14:section>
        <p14:section name="Back Up" id="{CACABF2D-F867-4BF2-B4E3-91D6167A1331}">
          <p14:sldIdLst>
            <p14:sldId id="403"/>
            <p14:sldId id="404"/>
            <p14:sldId id="501"/>
            <p14:sldId id="502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33CC33"/>
    <a:srgbClr val="0000FF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89986" autoAdjust="0"/>
  </p:normalViewPr>
  <p:slideViewPr>
    <p:cSldViewPr snapToGrid="0">
      <p:cViewPr>
        <p:scale>
          <a:sx n="50" d="100"/>
          <a:sy n="50" d="100"/>
        </p:scale>
        <p:origin x="11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https://blog.naver.com/PostView.naver?blogId=techref&amp;logNo=222012233866&amp;categoryNo=31&amp;parentCategoryNo=0&amp;viewDate=&amp;currentPage=27&amp;postListTopCurrentPage=1&amp;from=postList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9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r>
              <a:rPr lang="en-US" altLang="ko-KR"/>
              <a:t>https://blog.naver.com/techref/222282586535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5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9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31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r>
              <a:rPr lang="en-US" altLang="ko-KR" dirty="0"/>
              <a:t>https://blog.naver.com/PostView.naver?blogId=techref&amp;logNo=222253131344&amp;parentCategoryNo=&amp;categoryNo=31&amp;viewDate=&amp;isShowPopularPosts=false&amp;from=postView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44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https://blog.naver.com/techref/222251745332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20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5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https://blog.naver.com/PostView.naver?blogId=techref&amp;logNo=222238471338&amp;categoryNo=31&amp;parentCategoryNo=0&amp;viewDate=&amp;currentPage=24&amp;postListTopCurrentPage=1&amp;from=postView</a:t>
            </a:r>
          </a:p>
          <a:p>
            <a:r>
              <a:rPr lang="en-US" altLang="ko-KR" dirty="0"/>
              <a:t>https://blog.naver.com/PostView.naver?blogId=techref&amp;logNo=222239247290&amp;categoryNo=31&amp;parentCategoryNo=0&amp;viewDate=&amp;currentPage=24&amp;postListTopCurrentPage=1&amp;from=postView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1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https://blog.naver.com/PostView.naver?blogId=techref&amp;logNo=222238471338&amp;categoryNo=31&amp;parentCategoryNo=0&amp;viewDate=&amp;currentPage=24&amp;postListTopCurrentPage=1&amp;from=postView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https://blog.naver.com/techref/222255169781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4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https://blog.naver.com/techref/222017372167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0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https://blog.naver.com/techref/222251293739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7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Filter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2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Filter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20815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제거할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기준으로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resistor, capacitor, inductor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연산 증폭기와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부품으로 구성된 회로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저역통과필터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Pass Filter):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이상의 신호를 제거하는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고역통과필터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(High Pass Filter):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이하의 신호를 제거하는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Roll-Off: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이하의 신호를 완전히 제거하지 못하고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감쇠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원하는 신호 영역만 남기고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MCU, SoC(System on chip), Processor, DSP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평균을 구하는 방법으로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신호를 가공하여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영향을 줄이는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하기에 입력 신호 범위를 벗어나는 신호는 결과에 큰 오차를 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예상되는 입력 신호 범위를 벗어나는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원치 않는 신호를 제거할 때에는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중첩된 신호는 식별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76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Port: DIE, PAD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42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Port: PAD, DIE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반도체 패키지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칩 내부에 있는 실리콘 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(IC)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외부로 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붙이는 연결판과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연결되는 접점을 포함하는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바깥쪽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 놓여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부분적으로 나눠져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하나씩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Strength, Pad Level, Hysteresis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속성이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부가적인 기능이 들어가면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부피가 커져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감소하기 때문에 동일 성능을 얻기 위해 부피가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단가가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것은 전류의 세기가 크다는 것을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rate, Delay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Slew rate: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변화율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정도를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전류가 커지면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(Sharp)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빠르게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overshoot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목적과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고려해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인식에 대한 문턱전압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(Threshold voltage) 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외부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덜 민감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논리소자는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인식하지만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불확실 구간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Vt+, Vt-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 논리값 판단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논리 상태가 무엇인지에 따라 다른 기준 값이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dependent non-linear property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A68090-0F8C-BF8F-E104-834A1BE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2" y="2614401"/>
            <a:ext cx="1526441" cy="7063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86E8D5-819C-61A5-EB9E-BB7D2CC3050B}"/>
              </a:ext>
            </a:extLst>
          </p:cNvPr>
          <p:cNvGrpSpPr/>
          <p:nvPr/>
        </p:nvGrpSpPr>
        <p:grpSpPr>
          <a:xfrm>
            <a:off x="9386141" y="2614401"/>
            <a:ext cx="2404807" cy="2201143"/>
            <a:chOff x="9386141" y="2614401"/>
            <a:chExt cx="2404807" cy="22011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4915C0-2472-802A-7196-F4A46FE8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6141" y="2614401"/>
              <a:ext cx="2404807" cy="220114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E45705-3C1B-977F-9E8A-3F08D500EF4D}"/>
                </a:ext>
              </a:extLst>
            </p:cNvPr>
            <p:cNvCxnSpPr>
              <a:cxnSpLocks/>
            </p:cNvCxnSpPr>
            <p:nvPr/>
          </p:nvCxnSpPr>
          <p:spPr>
            <a:xfrm>
              <a:off x="9774767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2AEF96-A0D2-441E-C4A2-C72118327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59434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9ECFF-4574-8C4F-8BC6-D5D0C47707CC}"/>
                </a:ext>
              </a:extLst>
            </p:cNvPr>
            <p:cNvCxnSpPr>
              <a:cxnSpLocks/>
            </p:cNvCxnSpPr>
            <p:nvPr/>
          </p:nvCxnSpPr>
          <p:spPr>
            <a:xfrm>
              <a:off x="99991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3D15646-3EBA-B406-B707-19B2C6CAE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5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48DB8C-49BE-BBA0-DA55-71F02D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368" y="32300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20605-3D35-348D-3308-DF32B637A4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03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682DF5-3AEE-EC6A-3548-790AE721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769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DFC970-2C4A-4779-FE8D-B3F1A632C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503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71A4-CD77-8989-CB0A-C5367778C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182" y="3384549"/>
              <a:ext cx="0" cy="1049866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D0C0F0-EAC4-FE68-12D3-7B5878B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513" y="3108325"/>
              <a:ext cx="0" cy="132609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27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3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2246"/>
              </p:ext>
            </p:extLst>
          </p:nvPr>
        </p:nvGraphicFramePr>
        <p:xfrm>
          <a:off x="83626" y="868117"/>
          <a:ext cx="11974527" cy="590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00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small. fast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현상을 크게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이동을 자동으로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Why using Cache?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처리를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연결되는 빠른 속도를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속도는 크게 증가했지만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속도는 적게 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Bandwidth Dilemma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소자를 이용한 배열구조를 가지고 있는데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 수를 늘리면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증가할수록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transition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지체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향상은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증가를 유발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해결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L1P(Small level-one program), L1D(small level-one data)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resource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제거해 속도를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동일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속도를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Instrument cache(memory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 cache(text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모두 포함하는 통합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block(L1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유연한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allocation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L3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core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공유하는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B6CBAC-AEB8-4020-2FC8-886EB477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0328" y="3594099"/>
            <a:ext cx="4324072" cy="31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(2)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3362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지역성의 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(Principle of Locality)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(Temporal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(Spatial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hierarchy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간소화하기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DMA(Direct Memory Access)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것이 복잡할 때에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flat memory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필요한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관리하는 것이 비효율적인 대형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Fetch 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based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원하는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있는지 확인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발생하고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memory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값을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사용할 수 있을 때까지 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L1P/L1D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복사된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Hit Latency: 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소요된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Miss Latency: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가져오거나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소요되는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접근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(Average Access Time): Hit latency + Miss latency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Miss rate [Miss rate = cache misses / cache accesses]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성능을 측정할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평균 접근 시간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값을 저장할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cache,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값이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지점은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한 위치를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같은 지점을 가리킬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mapped memory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번갈아 접근하는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overwrite/thrashing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충분히 할당되지 않음으로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 기법을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Compulsory Miss: 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처음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동안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할당할 수 있는 이전 기회가 없어서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Capacity Miss: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실행하는 동안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공간이 충분하지 않을 때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재정렬을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Conflict Miss: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경쟁하기 때문에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C4D5BEB-90AA-9AB4-159F-7E6686AC5E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4944" y="896930"/>
            <a:ext cx="2690382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(3)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123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(Locality of Reference)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partitioning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변수의 구현은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성능에 큰 영향을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단위로 나눠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재사용함으로써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가져오는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줄여야 활용도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조각화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(Memory Fragmentation)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child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경우 결함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(fault)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child function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COF(Change Of Flow)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pipeline flush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거의 실행되지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많이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사용률이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Guideline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 vs Initialization / Corner-Case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실행할 때마다 실행될 수 있는 중요한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포함되어야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 Optimization / Code Positioning (Code Linearization)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call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partitioning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재구성을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조각화를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드물게 수행되면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증가해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Inlining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하게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(code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커질 수 있으므로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size,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corner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등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Line Boundary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조절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증가시킴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5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(4)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5301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Organization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반응 속도가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SRAM(Static Random Access Memory)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주어지면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같다는 의미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빠른 이유는 자주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저장하기도 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정도로 빠르기 때문임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DRAM(Dynamic RAM)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특성이 동일하지만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(DRAM = Main memory)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(block No.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1024, block size = 32-bit  index = 10-bit)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충돌을 줄이기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별도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비트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(valid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valid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동일한지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valid bit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값을 가져와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설정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처리가 달라짐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먼저 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먼저 교체되는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정책을 사용하면 무조건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data(+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밀려남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결과와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결과가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공간은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상관없는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32-Byte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KB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17-bit tag + 1-bit valid = 18-bit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18-bit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1024 = 18 Kbit tag = 2.25 KB 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32 KB + 2.25 KB = 34.25 KB)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증가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병렬적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낭비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B7D7792-D1FE-AC8F-7B52-9244F1273D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1804087"/>
            <a:ext cx="3469680" cy="2058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01AF04-9BD4-6D31-B2D7-CAA7CACA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2608" y="3002691"/>
            <a:ext cx="3469781" cy="33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(5)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18756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Associative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내용을 바꾸면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한 위치에서 내용을 계속 변경하는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ping-pong problem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여려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가리키도록 하여 개선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개수에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종류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Direct mapped: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처리가 빠르지만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잦은 충돌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Ex) 32-bit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Direct mapped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Memory address = Tag field(T-bit) + Set Index(S-bit) + Block Offset(B-bit)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8,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4 byte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S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3, B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2  T = 32-3-2 = 27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Fully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적은 충돌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탐색에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따른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Set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(n-way set associative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n-way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결과를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연산하여 최종 결과 도출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Handling Cache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변경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hit)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data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updated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언제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것인지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Policy)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Through: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발생하고 처리속도가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동일하게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(Write buffer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추가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명령을 수행하지 않도록 하여 대기시간 줄임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Back: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교체될 때만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확인을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상태가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miss), Write Allocate/No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Allocate: write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지점에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block load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No Write Allocate: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계산하면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컴파일러가 알아서 처리함으로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크기까지 고려할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Transparent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수행하는 프로그램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메모리 저장소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보이지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접근 불가하고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address mapping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대조되는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5886C46-E21B-3C4C-CBFF-2B3B6CEFE8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5611" y="3863058"/>
            <a:ext cx="2171877" cy="2967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ADE15E-5D99-1155-1422-4F75C4AB4E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3468" y="1448173"/>
            <a:ext cx="2960921" cy="22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DC Motor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172EF4-A91F-5C0F-5757-20723A578A92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(6)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2117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4D639A-3ED3-E7F0-BD24-35C1CCEB077A}"/>
              </a:ext>
            </a:extLst>
          </p:cNvPr>
          <p:cNvGrpSpPr/>
          <p:nvPr/>
        </p:nvGrpSpPr>
        <p:grpSpPr>
          <a:xfrm>
            <a:off x="319253" y="1013559"/>
            <a:ext cx="3717861" cy="3352595"/>
            <a:chOff x="319253" y="1013559"/>
            <a:chExt cx="3717861" cy="33525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3DE50D-1194-4F54-E5A9-0A0207235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9253" y="1013559"/>
              <a:ext cx="3717861" cy="269166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B398E7-B27E-D38D-B8E2-82DA9FEE00C3}"/>
                </a:ext>
              </a:extLst>
            </p:cNvPr>
            <p:cNvSpPr txBox="1"/>
            <p:nvPr/>
          </p:nvSpPr>
          <p:spPr>
            <a:xfrm>
              <a:off x="807214" y="4089155"/>
              <a:ext cx="2741939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Directed Mapped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38EBD-5E75-9BC4-D9FE-9C588FB965E6}"/>
              </a:ext>
            </a:extLst>
          </p:cNvPr>
          <p:cNvGrpSpPr/>
          <p:nvPr/>
        </p:nvGrpSpPr>
        <p:grpSpPr>
          <a:xfrm>
            <a:off x="4007868" y="950167"/>
            <a:ext cx="4120219" cy="3415987"/>
            <a:chOff x="4007868" y="950167"/>
            <a:chExt cx="4120219" cy="34159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3873F0-F08C-A7AE-5C3E-BB742844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7868" y="950167"/>
              <a:ext cx="4120219" cy="279819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77CA3F-DA98-D0B5-742D-A86316E53693}"/>
                </a:ext>
              </a:extLst>
            </p:cNvPr>
            <p:cNvSpPr txBox="1"/>
            <p:nvPr/>
          </p:nvSpPr>
          <p:spPr>
            <a:xfrm>
              <a:off x="4824007" y="4089155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Fully Associative &gt;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859D04-77B4-989C-18D0-00BED703974F}"/>
              </a:ext>
            </a:extLst>
          </p:cNvPr>
          <p:cNvGrpSpPr/>
          <p:nvPr/>
        </p:nvGrpSpPr>
        <p:grpSpPr>
          <a:xfrm>
            <a:off x="8025526" y="1061182"/>
            <a:ext cx="4082848" cy="3304971"/>
            <a:chOff x="8025526" y="1061182"/>
            <a:chExt cx="4082848" cy="33049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99B4AD-FA36-512C-74AA-8E1F585B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25526" y="1061182"/>
              <a:ext cx="4082848" cy="26440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C3F9D9-DF90-E3C0-97B2-363BC61E8537}"/>
                </a:ext>
              </a:extLst>
            </p:cNvPr>
            <p:cNvSpPr txBox="1"/>
            <p:nvPr/>
          </p:nvSpPr>
          <p:spPr>
            <a:xfrm>
              <a:off x="8822980" y="4089154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Set Associative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5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(7)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97165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Example(2byte cache block, 8 byte 2-way cache, 4bit address)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9BB79-53FB-A1C9-4B29-3842E367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" y="1266894"/>
            <a:ext cx="2736353" cy="1044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38F75-2F17-A3D5-9DEA-95F9BCAB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53" y="1266367"/>
            <a:ext cx="2820548" cy="1044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ECEDC-B163-E647-610F-E05AB1B3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67" y="1266367"/>
            <a:ext cx="2820548" cy="1044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9988BB-C62D-EAFB-E068-5879BCC4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57" y="4024850"/>
            <a:ext cx="2782965" cy="1044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F2134-1BFA-37CD-95A8-8893B8B1F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150" y="4024850"/>
            <a:ext cx="2792517" cy="10444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8A2CC7-DBFF-FF91-EB76-597BFCFEA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664" y="4024850"/>
            <a:ext cx="2809651" cy="104440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C5C1A0-E48F-482D-2436-CD0380E0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66863"/>
              </p:ext>
            </p:extLst>
          </p:nvPr>
        </p:nvGraphicFramePr>
        <p:xfrm>
          <a:off x="363660" y="2405290"/>
          <a:ext cx="359211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0440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bit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bit = 4-(log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2+1)=2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bit 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index: 0 0, tag: 00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공간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7C7E0FC-C3B9-2E14-FDD4-B58C2832F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29491"/>
              </p:ext>
            </p:extLst>
          </p:nvPr>
        </p:nvGraphicFramePr>
        <p:xfrm>
          <a:off x="4592150" y="2405291"/>
          <a:ext cx="359211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538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 address 0001 data in Way 0(index 0)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0010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비율을 높이기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block size(2byte)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770B1E-FA1A-6383-BD5B-BC1A9A3D2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80757"/>
              </p:ext>
            </p:extLst>
          </p:nvPr>
        </p:nvGraphicFramePr>
        <p:xfrm>
          <a:off x="8746073" y="2421670"/>
          <a:ext cx="28382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647CF39-86DB-4C08-4948-3D541643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57534"/>
              </p:ext>
            </p:extLst>
          </p:nvPr>
        </p:nvGraphicFramePr>
        <p:xfrm>
          <a:off x="374557" y="5160368"/>
          <a:ext cx="28382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LRU(Least Recently Used)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우선 교체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우선적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24EFCD1-4064-2922-5C6A-C8FAC88DF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72113"/>
              </p:ext>
            </p:extLst>
          </p:nvPr>
        </p:nvGraphicFramePr>
        <p:xfrm>
          <a:off x="4592150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1000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468DE6-68DF-94CA-6BF3-69E4C986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62123"/>
              </p:ext>
            </p:extLst>
          </p:nvPr>
        </p:nvGraphicFramePr>
        <p:xfrm>
          <a:off x="8774664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참조되지 않아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0B8F8D6-F6AC-0D37-6FB3-2D7DD1542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49924" y="1649889"/>
            <a:ext cx="1171768" cy="4047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41B0D8-9B28-DF58-9109-44BA0AC9DE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1617044"/>
            <a:ext cx="1171768" cy="4047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263ECB-9F85-6265-011E-177D0BFD60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15056" y="4358964"/>
            <a:ext cx="1171768" cy="404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2CDF0-F24A-B56C-6CF9-1ACC532199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4408372"/>
            <a:ext cx="1171768" cy="4047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2E919E-7BBF-35D8-2284-F74C45C87F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242456" y="1617044"/>
            <a:ext cx="1171768" cy="4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(8)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03080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Coherence)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무효화해야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참조하는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바라보고 있을 때 일관성이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일관성 깨짐을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flush, cache clean, MMU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영역으로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사용하는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사용하지 않는 영역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DMA/CPU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coherence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깨질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속성을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변경하여 일관성 깨짐 회피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non-cacheable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비롯한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장치들이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영역을 서로 공유하여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사용하고자 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Memory Coherence &amp; Memory Consistency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Coherence: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읽기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작업의 일관성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Consistency: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읽기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작업의 일관성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8258593-EA3B-1E40-4858-73252D65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8876" y="2272585"/>
            <a:ext cx="2867024" cy="2195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8BE39-C364-60C1-07AB-EF7097A0FE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399" y="4680797"/>
            <a:ext cx="4798501" cy="19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– Appendix(Scratchpad Memory, SPM)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53770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유지하기 위해 코드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(code coherency)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늘어날수록 비용이 증가하는데 이를 해결하기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빠른 속도를 가지며 확장성을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memory(SPM)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개발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40%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덜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제어되는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자체적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위한 명시적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지역성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H/W(tag,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보유하지만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App/Compiler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이동하거나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사용하는 경우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access latency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균일하지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복사본이 존재하지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단순화를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경합없이 작동할 수 있음을 보장하기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효과적으로 저장할 수 있도록 도와주는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분석도구와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 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E0EE66C-3315-7F6C-F5E6-3774C7965F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336" y="3381367"/>
            <a:ext cx="4447311" cy="264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6C083-17AD-F90F-A8BE-F71B4FFE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4571"/>
            <a:ext cx="5384800" cy="28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0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DC motor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51636"/>
              </p:ext>
            </p:extLst>
          </p:nvPr>
        </p:nvGraphicFramePr>
        <p:xfrm>
          <a:off x="3116317" y="-3171016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66650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19815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8246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1349"/>
              </p:ext>
            </p:extLst>
          </p:nvPr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00204"/>
              </p:ext>
            </p:extLst>
          </p:nvPr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21ABC3E4-9859-580B-BDFC-9182E8BD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" y="868118"/>
            <a:ext cx="4177838" cy="201310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97E919-C1A0-7372-9E86-A1D7554C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3"/>
          <a:stretch/>
        </p:blipFill>
        <p:spPr>
          <a:xfrm>
            <a:off x="4366526" y="877425"/>
            <a:ext cx="2564604" cy="17956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064DEE4-2D98-64D5-649C-7FAC3FCE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560" y="898616"/>
            <a:ext cx="3227350" cy="177432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C74F165-5614-B688-2965-6E2F9A201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8" y="2987198"/>
            <a:ext cx="4099243" cy="17802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9390DE7-B530-C032-9FDF-6F49BAAA7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666" y="2990053"/>
            <a:ext cx="3404330" cy="18095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AB2523-F41C-620A-F492-99897E95E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259" y="3010574"/>
            <a:ext cx="3818421" cy="175168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5DA9C2-DB23-4857-1BEB-30417D853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11" y="4804767"/>
            <a:ext cx="3742110" cy="196054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1C24B0-D430-BE03-B139-211AF51FD574}"/>
              </a:ext>
            </a:extLst>
          </p:cNvPr>
          <p:cNvGrpSpPr/>
          <p:nvPr/>
        </p:nvGrpSpPr>
        <p:grpSpPr>
          <a:xfrm>
            <a:off x="4059992" y="4851651"/>
            <a:ext cx="3742110" cy="1816139"/>
            <a:chOff x="-2549536" y="1322076"/>
            <a:chExt cx="9086850" cy="441007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301CB68-DC8E-9216-1644-F3889A50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549536" y="1322076"/>
              <a:ext cx="9086850" cy="4410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5D0B676-282C-5390-956E-BCDACDCE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881" t="18367" r="22256" b="63111"/>
            <a:stretch/>
          </p:blipFill>
          <p:spPr>
            <a:xfrm>
              <a:off x="-867848" y="2147514"/>
              <a:ext cx="3187186" cy="76386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F50786-E6ED-0935-87E6-87CF65D9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2111" t="43635" r="948" b="26746"/>
            <a:stretch/>
          </p:blipFill>
          <p:spPr>
            <a:xfrm>
              <a:off x="4005568" y="1630583"/>
              <a:ext cx="2248937" cy="906801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D3D154-16CF-8B4C-2DED-8BD4F34BE470}"/>
              </a:ext>
            </a:extLst>
          </p:cNvPr>
          <p:cNvSpPr/>
          <p:nvPr/>
        </p:nvSpPr>
        <p:spPr>
          <a:xfrm rot="2700000">
            <a:off x="8252620" y="1096576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9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2241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3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Output: Open Collector/Drain, Push-Pull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9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Output: Open Collector/Drain</a:t>
            </a:r>
            <a:r>
              <a:rPr lang="en-US" altLang="ko-KR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/Push-Pull</a:t>
            </a:r>
            <a:r>
              <a:rPr lang="en-US" altLang="ko-KR"/>
              <a:t> 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6346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 Collector/Drain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상태로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MCU/IC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collector/drain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resistor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제어에서 가장 효율적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 저항없이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묶어 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B5B65A4-5BD6-F9A6-EE3B-A27AC8E1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801" y="906621"/>
            <a:ext cx="4485373" cy="194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BBC9C-47A6-9E02-70CF-4AAB3F3D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86" y="3001018"/>
            <a:ext cx="4348914" cy="2664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A95D9-0C3E-4DD5-D405-9268E5F8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610" y="3001018"/>
            <a:ext cx="4238025" cy="27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Kernel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80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Kernel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020245"/>
              </p:ext>
            </p:extLst>
          </p:nvPr>
        </p:nvGraphicFramePr>
        <p:xfrm>
          <a:off x="83626" y="868117"/>
          <a:ext cx="11974527" cy="588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핵심 구성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추상화하여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사용자 수준의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통신 관리가 목적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File System: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 Management: scheduler,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Management: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각종 외부 장치에 대한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Management: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page/segment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Network Management: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장치를 추상적 자원인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Interrupt Handling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I/O Communication: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입출력 통신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system model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가짐으로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Window OS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시작하면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private virtual address space, private handle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data,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(kernel address space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User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에서의 접근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address space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/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엉향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System Service Call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변경한 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호출하는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API[Application Programming Interface]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6DC225A-AF31-4EC4-3445-6C129B45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569" y="1042546"/>
            <a:ext cx="4902023" cy="2083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390AE7-BAE5-3F49-94E8-BBA948C0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75" y="4941474"/>
            <a:ext cx="4982292" cy="161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7EA1D-7416-ABEF-50D0-B7D4C4FA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8941" y="3867218"/>
            <a:ext cx="3273159" cy="27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Kernel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64973"/>
              </p:ext>
            </p:extLst>
          </p:nvPr>
        </p:nvGraphicFramePr>
        <p:xfrm>
          <a:off x="83626" y="868117"/>
          <a:ext cx="11974527" cy="588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2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Monolithic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service(VFS, IPC, File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직접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개의 계층으로 관리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만드는 단점이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공유하며 효율적으로 관리할 수 있게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 mode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사용할 수 있게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직접 수행해 빠른 처리속도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오류가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load/unload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될 수 있는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따로 생성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UNIX, Embedded Linux, OSEK, Symbian, WinCE,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WinMobile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Micro Kernel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처리하는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monolithic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핵심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service(Process/Memory/Network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남기고 나머지는 제외해 가볍게 만든 최소한의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실시간성이 강하지만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context switching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많이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복잡도 증가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- 10000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 이하의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안정성 쉽게 향상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monolithic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가진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service(VFS, IPC, device driver)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개별적인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존재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권한을 가지고 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가능한 것을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demon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처럼 실행됨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방식으로 기능 확장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여러개의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system,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변경없이 추가 가능하고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가능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영역에서 수행되어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오동작해도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down, kernel panic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빠지지 않음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처럼 문제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 &amp; start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방식으로 복구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잃을 수는 있지만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멈춤은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kernel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함께 생성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Windows NT, Mac OS,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uCOS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/2, Nucleus, Rex, VxWorks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D603BD2-4C5C-69AD-0E76-532DBF581A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3205" y="4441930"/>
            <a:ext cx="4381941" cy="23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9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Processor vs Core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Processor vs Core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19060"/>
              </p:ext>
            </p:extLst>
          </p:nvPr>
        </p:nvGraphicFramePr>
        <p:xfrm>
          <a:off x="83626" y="868117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vs Core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프로그램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및 입출력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instruction cycle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Fetch: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명령을 가져옴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Decode: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수행할 명령을 판별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Execute: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수행하기 위한 논리회로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수행하는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기능을 보조하는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Co-processor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micro-processor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명령을 읽고 수행하는 독립적인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unit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CPU/processor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주요 구성 요소로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명령을 읽거나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위치하고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따라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Multi-core system vs Multi-processor system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Multi-core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processor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서로 다른 명령을 동시에 실행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multi-threading, parallel computing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전력소모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수준의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coherency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물리적 거리 감소로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dual-core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60~80%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multi-core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-core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느리게 실행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Multi-processor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processor/CPU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컴퓨터에 존재하고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system bus, memory, I/O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 실행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고장이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구성 작업 거의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parallel processing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 processing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달성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물리적 거리로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점유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muti-core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실행이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multi-processor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실행이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muti-core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매우 저렴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multi-processor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상대적으로 많은 비용 소모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441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34381</TotalTime>
  <Words>5192</Words>
  <Application>Microsoft Office PowerPoint</Application>
  <PresentationFormat>와이드스크린</PresentationFormat>
  <Paragraphs>516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983</cp:revision>
  <dcterms:created xsi:type="dcterms:W3CDTF">2023-11-29T11:04:36Z</dcterms:created>
  <dcterms:modified xsi:type="dcterms:W3CDTF">2024-05-09T12:58:27Z</dcterms:modified>
</cp:coreProperties>
</file>